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57" r:id="rId4"/>
    <p:sldId id="258" r:id="rId5"/>
    <p:sldId id="260" r:id="rId6"/>
    <p:sldId id="261" r:id="rId7"/>
    <p:sldId id="266" r:id="rId8"/>
    <p:sldId id="262" r:id="rId9"/>
    <p:sldId id="263" r:id="rId10"/>
    <p:sldId id="264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4248" autoAdjust="0"/>
  </p:normalViewPr>
  <p:slideViewPr>
    <p:cSldViewPr snapToGrid="0">
      <p:cViewPr varScale="1">
        <p:scale>
          <a:sx n="61" d="100"/>
          <a:sy n="61" d="100"/>
        </p:scale>
        <p:origin x="15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3>
</file>

<file path=ppt/media/media2.mp3>
</file>

<file path=ppt/media/media3.mp3>
</file>

<file path=ppt/media/media4.wav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443C0-EB52-4858-A4B2-7972BE88F2BC}" type="datetimeFigureOut">
              <a:rPr lang="tr-TR" smtClean="0"/>
              <a:t>24.02.2025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AB549-A367-4760-BE71-E70377109E6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17076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/>
              <a:t>Background </a:t>
            </a:r>
            <a:r>
              <a:rPr lang="tr-TR" dirty="0" err="1"/>
              <a:t>music</a:t>
            </a:r>
            <a:r>
              <a:rPr lang="tr-TR" dirty="0"/>
              <a:t>: 49. sn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AB549-A367-4760-BE71-E70377109E6D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1400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/>
              <a:t>- </a:t>
            </a:r>
            <a:r>
              <a:rPr lang="tr-TR" dirty="0" err="1"/>
              <a:t>Scalable</a:t>
            </a:r>
            <a:r>
              <a:rPr lang="tr-TR" dirty="0"/>
              <a:t> ve otomatize vurgusu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AB549-A367-4760-BE71-E70377109E6D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93790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AB549-A367-4760-BE71-E70377109E6D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17964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Stability</a:t>
            </a:r>
            <a:r>
              <a:rPr lang="tr-TR" dirty="0"/>
              <a:t> (0.0-1.0): </a:t>
            </a:r>
            <a:r>
              <a:rPr lang="tr-TR" dirty="0" err="1"/>
              <a:t>Controls</a:t>
            </a:r>
            <a:r>
              <a:rPr lang="tr-TR" dirty="0"/>
              <a:t> </a:t>
            </a:r>
            <a:r>
              <a:rPr lang="tr-TR" dirty="0" err="1"/>
              <a:t>voice</a:t>
            </a:r>
            <a:r>
              <a:rPr lang="tr-TR" dirty="0"/>
              <a:t> </a:t>
            </a:r>
            <a:r>
              <a:rPr lang="tr-TR" dirty="0" err="1"/>
              <a:t>consistency</a:t>
            </a:r>
            <a:endParaRPr lang="tr-TR" dirty="0"/>
          </a:p>
          <a:p>
            <a:pPr marL="171450" indent="-171450">
              <a:buFontTx/>
              <a:buChar char="-"/>
            </a:pPr>
            <a:r>
              <a:rPr lang="en-US" dirty="0"/>
              <a:t>Low values (like 0.10 for "</a:t>
            </a:r>
            <a:r>
              <a:rPr lang="en-US" dirty="0" err="1"/>
              <a:t>aufgeregt</a:t>
            </a:r>
            <a:r>
              <a:rPr lang="en-US" dirty="0"/>
              <a:t>"/excited): Creates more variation and expressiveness, </a:t>
            </a:r>
            <a:endParaRPr lang="tr-TR" dirty="0"/>
          </a:p>
          <a:p>
            <a:pPr marL="0" indent="0">
              <a:buFontTx/>
              <a:buNone/>
            </a:pPr>
            <a:r>
              <a:rPr lang="en-US" dirty="0"/>
              <a:t>allowing the voice to fluctuate in pitch, rhythm, and intensity - perfect for showing excitement </a:t>
            </a:r>
            <a:endParaRPr lang="tr-TR" dirty="0"/>
          </a:p>
          <a:p>
            <a:pPr marL="0" indent="0">
              <a:buFontTx/>
              <a:buNone/>
            </a:pPr>
            <a:endParaRPr lang="tr-TR" dirty="0"/>
          </a:p>
          <a:p>
            <a:pPr marL="171450" indent="-171450">
              <a:buFontTx/>
              <a:buChar char="-"/>
            </a:pPr>
            <a:r>
              <a:rPr lang="en-US" dirty="0"/>
              <a:t>High values (like 0.35 for "</a:t>
            </a:r>
            <a:r>
              <a:rPr lang="en-US" dirty="0" err="1"/>
              <a:t>besorgt</a:t>
            </a:r>
            <a:r>
              <a:rPr lang="en-US" dirty="0"/>
              <a:t>"/worried): Provides moderate variation while maintaining </a:t>
            </a: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consistency, suitable for concerned emotions that aren't wildly expressive </a:t>
            </a:r>
            <a:br>
              <a:rPr lang="tr-TR" dirty="0"/>
            </a:br>
            <a:br>
              <a:rPr lang="tr-TR" dirty="0"/>
            </a:br>
            <a:r>
              <a:rPr lang="tr-TR" dirty="0"/>
              <a:t>- </a:t>
            </a:r>
            <a:r>
              <a:rPr lang="en-US" dirty="0"/>
              <a:t>Default (0.50): Balanced, neutral delivery</a:t>
            </a:r>
          </a:p>
          <a:p>
            <a:pPr marL="0" indent="0">
              <a:buFontTx/>
              <a:buNone/>
            </a:pPr>
            <a:endParaRPr lang="tr-TR" dirty="0"/>
          </a:p>
          <a:p>
            <a:pPr marL="0" indent="0">
              <a:buFontTx/>
              <a:buNone/>
            </a:pPr>
            <a:r>
              <a:rPr lang="tr-TR" dirty="0" err="1"/>
              <a:t>Similarity_boost</a:t>
            </a:r>
            <a:r>
              <a:rPr lang="tr-TR" dirty="0"/>
              <a:t>(0.0-1.0): </a:t>
            </a:r>
            <a:r>
              <a:rPr lang="en-US" dirty="0"/>
              <a:t>Controls how authentic or close to the original voice the output sounds</a:t>
            </a:r>
            <a:br>
              <a:rPr lang="tr-TR" dirty="0"/>
            </a:br>
            <a:br>
              <a:rPr lang="tr-TR" dirty="0"/>
            </a:br>
            <a:r>
              <a:rPr lang="tr-TR" dirty="0"/>
              <a:t>- </a:t>
            </a:r>
            <a:r>
              <a:rPr lang="en-US" dirty="0"/>
              <a:t>High values (like 0.75 for "</a:t>
            </a:r>
            <a:r>
              <a:rPr lang="en-US" dirty="0" err="1"/>
              <a:t>besorgt</a:t>
            </a:r>
            <a:r>
              <a:rPr lang="en-US" dirty="0"/>
              <a:t>"): Keeps the voice recognizable while allowing enough expression to convey worry </a:t>
            </a:r>
            <a:br>
              <a:rPr lang="tr-TR" dirty="0"/>
            </a:br>
            <a:r>
              <a:rPr lang="tr-TR" dirty="0"/>
              <a:t>- </a:t>
            </a:r>
            <a:r>
              <a:rPr lang="en-US" dirty="0"/>
              <a:t>Medium values (like 0.60 for "</a:t>
            </a:r>
            <a:r>
              <a:rPr lang="en-US" dirty="0" err="1"/>
              <a:t>aufgeregt</a:t>
            </a:r>
            <a:r>
              <a:rPr lang="en-US" dirty="0"/>
              <a:t>"): Allows more deviation from the original voice to express excitement </a:t>
            </a:r>
            <a:br>
              <a:rPr lang="tr-TR" dirty="0"/>
            </a:br>
            <a:br>
              <a:rPr lang="tr-TR" dirty="0"/>
            </a:br>
            <a:r>
              <a:rPr lang="tr-TR" dirty="0"/>
              <a:t>Style: </a:t>
            </a:r>
            <a:r>
              <a:rPr lang="tr-TR" dirty="0" err="1"/>
              <a:t>only</a:t>
            </a:r>
            <a:r>
              <a:rPr lang="tr-TR" dirty="0"/>
              <a:t> </a:t>
            </a:r>
            <a:r>
              <a:rPr lang="tr-TR" dirty="0" err="1"/>
              <a:t>was</a:t>
            </a:r>
            <a:r>
              <a:rPr lang="tr-TR" dirty="0"/>
              <a:t> </a:t>
            </a:r>
            <a:r>
              <a:rPr lang="tr-TR" dirty="0" err="1"/>
              <a:t>available</a:t>
            </a:r>
            <a:r>
              <a:rPr lang="tr-TR" dirty="0"/>
              <a:t> on premium </a:t>
            </a:r>
            <a:r>
              <a:rPr lang="tr-TR" dirty="0" err="1"/>
              <a:t>models</a:t>
            </a:r>
            <a:endParaRPr lang="tr-TR" dirty="0"/>
          </a:p>
          <a:p>
            <a:pPr marL="0" indent="0">
              <a:buFontTx/>
              <a:buNone/>
            </a:pP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dirty="0" err="1"/>
              <a:t>Use_speaker_boost</a:t>
            </a:r>
            <a:r>
              <a:rPr lang="tr-TR" dirty="0"/>
              <a:t>: </a:t>
            </a:r>
            <a:r>
              <a:rPr lang="en-US" dirty="0"/>
              <a:t>Enabled for all emotions, enhances speaker characteristics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AB549-A367-4760-BE71-E70377109E6D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0619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9ADEB18-B1E4-47E7-5FC0-60219127D9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016B4B0-0F73-471D-24B1-00EB5506F4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0803DA2-9B75-E912-E56E-C1FA96FBA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5A18D-DB2D-4F1C-B7E0-0F9902D8323A}" type="datetime1">
              <a:rPr lang="tr-TR" smtClean="0"/>
              <a:t>24.02.2025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72D12D2-6CEE-EC97-33AA-32B5E78BF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569ADE5-52F3-B1CB-4CF1-ABBDB3377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84082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75FD92B-1557-8BCA-76E8-5DE930FF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E58E914C-B679-398F-907F-9AB973952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E64C5C8-AFE9-F259-C650-6893AAB26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2691D-439A-40BE-8B4B-D202C51933B9}" type="datetime1">
              <a:rPr lang="tr-TR" smtClean="0"/>
              <a:t>24.02.2025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07B3EE7-DAC0-14E9-F750-B7C98CAC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40775AF-1E17-0EC6-575E-910C27353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7496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0EE1B684-5A27-E414-90BD-45A813A45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08CE155B-B86A-4A92-F810-FC9FC0D85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C6CC304-503C-7734-082C-5267956F3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FAB3D-98F4-4E3D-836A-66AD0F705A8A}" type="datetime1">
              <a:rPr lang="tr-TR" smtClean="0"/>
              <a:t>24.02.2025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385A963-6AA7-057A-0798-F849C13C5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C4B9D59-55CA-8709-9140-13F2CA26C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5949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4ED142B-D14A-BAFE-BDB9-992FE32BC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E530D3B-B0A6-00BD-E6D1-A817B1C42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6A0810E-BD5F-3F0B-822C-DBF0A3124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AE3F-0824-4B03-BD3A-FD4E172E1701}" type="datetime1">
              <a:rPr lang="tr-TR" smtClean="0"/>
              <a:t>24.02.2025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7D058EB-B63D-357B-E446-45BCDF386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7EB2F31-4DB1-C5DC-F62A-9F259F44E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72641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5D5BC58-6B1F-128D-60CA-F00B5CC3F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BE1F141-1058-FD3F-18CC-25314D478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311B7CE-7813-9855-D138-2B06D3ED5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23E5-2EF3-4940-9970-840C1CA84843}" type="datetime1">
              <a:rPr lang="tr-TR" smtClean="0"/>
              <a:t>24.02.2025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727E302-476C-DE39-7E09-D6C21A874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5ADD6AF-2641-8110-D635-B72A52424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19201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7735E44-EA72-5ED3-3D01-ECB4E95C5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72DC732-5746-9A3D-2905-5DC4C95871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33168EAD-3595-DFD6-420A-E88B9AD0C5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C2D4EA5-5EC4-FA3D-7CCF-0F3C4C6E5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6AB35-3180-4E1C-BB95-31B40B2AA1D5}" type="datetime1">
              <a:rPr lang="tr-TR" smtClean="0"/>
              <a:t>24.02.2025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93280B4-E0E3-1859-C6B7-20AFF6987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FE9F42CD-9F7B-D0E5-B5D8-F6183EB64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37075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80779A4-A8E9-9F4B-C511-843E99120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6A9955C-385B-0AC2-4289-757B2DF64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4CEE6D0B-35EE-1056-34A2-15D8496AF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98EFA2E1-2075-9CDC-8BC3-BED9DF73EC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6A202C75-12AE-7033-3584-7E6B267292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24CD489E-DE33-91A5-3B12-A2D018C26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62BC-E013-42F1-A76E-2BEDE1881DE3}" type="datetime1">
              <a:rPr lang="tr-TR" smtClean="0"/>
              <a:t>24.02.2025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2C1DF37D-713E-4D61-CEA0-D7781C51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4733FA01-D8AC-1B72-D69C-FD73F8562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52263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A07B22-66FA-5ACD-BDBE-2F575C006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C2CC4B40-FF2D-928B-92AE-52AD9C0E1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E0FBE-3FF1-4DE6-8637-4DC6E76014ED}" type="datetime1">
              <a:rPr lang="tr-TR" smtClean="0"/>
              <a:t>24.02.2025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6EDD0B73-7BD3-0414-8629-08E1FD10D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8080A538-7239-5B6F-EC5D-5998B7C1A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74623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492E5770-5DA1-9436-0EE4-E2E967F7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0453A-8938-423A-B73F-E3E04DE83435}" type="datetime1">
              <a:rPr lang="tr-TR" smtClean="0"/>
              <a:t>24.02.2025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A9934BFA-366A-7111-166D-16CF5C41D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3BDD97BC-F388-9A63-43BE-784B3A8A2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98874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241EC26-C8CE-A546-0849-BB0F2DE70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72F84C2-00DD-281F-3179-D72FB2CF5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8822E763-EF39-6C7B-C5AF-93FFC74799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6875A620-106D-3D9D-60B5-E14C99CD2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9CFED-2100-4580-9EBA-438DFC5781E9}" type="datetime1">
              <a:rPr lang="tr-TR" smtClean="0"/>
              <a:t>24.02.2025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DD77CB5-4AB3-65ED-CAF7-A89E9E321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CEB8DF2-2B0F-6A07-A463-1E7204B67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42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950F6DF-550D-36E4-8368-F3D57E309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70734463-6B62-639C-167F-80526CA9FC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7E131BDF-10C8-691E-F274-459908A57D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E2CA9CF-AEB7-9002-E441-38D28B208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79EA-08D4-42B2-9701-989A2898632B}" type="datetime1">
              <a:rPr lang="tr-TR" smtClean="0"/>
              <a:t>24.02.2025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01D93B0-C3E9-20B4-3F4D-590F7A49A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A8CBE36-274A-CEC4-62A4-0C162218F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35492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520C5740-F853-8FBE-5011-EE87509EC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BD647DD-7B9F-C42A-9FF2-1D17687158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A68AC96-853F-15E2-338E-C8BEEC52A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1581A0-ACA2-49AF-AF4D-4028BA551D13}" type="datetime1">
              <a:rPr lang="tr-TR" smtClean="0"/>
              <a:t>24.02.2025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3FE47CE-35FB-7965-67D5-F226797D5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32D9BF5-283D-EAE0-B1E8-A9E8B4906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92A094-5822-49D3-B4E1-485C0AE3D6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41159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.png"/><Relationship Id="rId3" Type="http://schemas.microsoft.com/office/2007/relationships/media" Target="../media/media2.mp3"/><Relationship Id="rId7" Type="http://schemas.microsoft.com/office/2007/relationships/media" Target="../media/media4.wav"/><Relationship Id="rId12" Type="http://schemas.openxmlformats.org/officeDocument/2006/relationships/notesSlide" Target="../notesSlides/notesSlide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slideLayout" Target="../slideLayouts/slideLayout2.xml"/><Relationship Id="rId5" Type="http://schemas.microsoft.com/office/2007/relationships/media" Target="../media/media3.mp3"/><Relationship Id="rId10" Type="http://schemas.openxmlformats.org/officeDocument/2006/relationships/audio" Target="../media/media5.mp3"/><Relationship Id="rId4" Type="http://schemas.openxmlformats.org/officeDocument/2006/relationships/audio" Target="../media/media2.mp3"/><Relationship Id="rId9" Type="http://schemas.microsoft.com/office/2007/relationships/media" Target="../media/media5.mp3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F93012E-74F5-4769-135B-8E2CAB30BE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Demo </a:t>
            </a:r>
            <a:r>
              <a:rPr lang="tr-TR" dirty="0" err="1"/>
              <a:t>Hörbuch</a:t>
            </a:r>
            <a:endParaRPr lang="tr-TR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11065D5-21FA-83A6-E307-CEA8FA2D6B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Cem Güleç</a:t>
            </a:r>
          </a:p>
          <a:p>
            <a:r>
              <a:rPr lang="tr-TR" dirty="0"/>
              <a:t>24.02.2025</a:t>
            </a:r>
          </a:p>
        </p:txBody>
      </p:sp>
    </p:spTree>
    <p:extLst>
      <p:ext uri="{BB962C8B-B14F-4D97-AF65-F5344CB8AC3E}">
        <p14:creationId xmlns:p14="http://schemas.microsoft.com/office/powerpoint/2010/main" val="1915297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47E505B-F63B-554A-3343-4F4C2FF98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7. </a:t>
            </a:r>
            <a:r>
              <a:rPr lang="tr-TR" dirty="0" err="1"/>
              <a:t>Challenges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CD29C43-0CE3-4CD2-948B-BDB80549D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Emotion</a:t>
            </a:r>
            <a:r>
              <a:rPr lang="tr-TR" dirty="0"/>
              <a:t> </a:t>
            </a:r>
            <a:r>
              <a:rPr lang="tr-TR" dirty="0" err="1"/>
              <a:t>handling</a:t>
            </a:r>
            <a:endParaRPr lang="tr-TR" dirty="0"/>
          </a:p>
          <a:p>
            <a:r>
              <a:rPr lang="tr-TR" dirty="0" err="1"/>
              <a:t>Tradeoff</a:t>
            </a:r>
            <a:r>
              <a:rPr lang="tr-TR" dirty="0"/>
              <a:t> </a:t>
            </a:r>
            <a:r>
              <a:rPr lang="tr-TR" dirty="0" err="1"/>
              <a:t>between</a:t>
            </a:r>
            <a:r>
              <a:rPr lang="tr-TR" dirty="0"/>
              <a:t> </a:t>
            </a:r>
            <a:r>
              <a:rPr lang="tr-TR" dirty="0" err="1"/>
              <a:t>quality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generation</a:t>
            </a:r>
            <a:r>
              <a:rPr lang="tr-TR" dirty="0"/>
              <a:t> time</a:t>
            </a:r>
          </a:p>
          <a:p>
            <a:r>
              <a:rPr lang="tr-TR" dirty="0" err="1"/>
              <a:t>Audio</a:t>
            </a:r>
            <a:r>
              <a:rPr lang="tr-TR" dirty="0"/>
              <a:t> </a:t>
            </a:r>
            <a:r>
              <a:rPr lang="tr-TR" dirty="0" err="1"/>
              <a:t>continuity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timing</a:t>
            </a:r>
            <a:endParaRPr lang="tr-TR" dirty="0"/>
          </a:p>
          <a:p>
            <a:r>
              <a:rPr lang="tr-TR" dirty="0"/>
              <a:t>Sound </a:t>
            </a:r>
            <a:r>
              <a:rPr lang="tr-TR" dirty="0" err="1"/>
              <a:t>effects</a:t>
            </a:r>
            <a:r>
              <a:rPr lang="tr-TR" dirty="0"/>
              <a:t> </a:t>
            </a:r>
            <a:r>
              <a:rPr lang="tr-TR" dirty="0" err="1"/>
              <a:t>integration</a:t>
            </a:r>
            <a:endParaRPr lang="tr-TR" dirty="0"/>
          </a:p>
          <a:p>
            <a:r>
              <a:rPr lang="en-US" dirty="0"/>
              <a:t>Maintaining character identity across limited voices</a:t>
            </a:r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B47DAD5C-8C1E-107B-1B64-F4E94AA0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46547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10C6FD5-D0FC-9C28-B898-7B84B06B0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8. </a:t>
            </a:r>
            <a:r>
              <a:rPr lang="tr-TR" dirty="0" err="1"/>
              <a:t>Future</a:t>
            </a:r>
            <a:r>
              <a:rPr lang="tr-TR" dirty="0"/>
              <a:t> </a:t>
            </a:r>
            <a:r>
              <a:rPr lang="tr-TR" dirty="0" err="1"/>
              <a:t>Work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7BD5340-24DE-BF1C-A7D6-970D15BEF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Enhanced</a:t>
            </a:r>
            <a:r>
              <a:rPr lang="tr-TR" dirty="0"/>
              <a:t> </a:t>
            </a:r>
            <a:r>
              <a:rPr lang="tr-TR" dirty="0" err="1"/>
              <a:t>emotion</a:t>
            </a:r>
            <a:r>
              <a:rPr lang="tr-TR" dirty="0"/>
              <a:t> </a:t>
            </a:r>
            <a:r>
              <a:rPr lang="tr-TR" dirty="0" err="1"/>
              <a:t>control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expression</a:t>
            </a:r>
            <a:endParaRPr lang="tr-TR" dirty="0"/>
          </a:p>
          <a:p>
            <a:r>
              <a:rPr lang="tr-TR" dirty="0" err="1"/>
              <a:t>Parameter</a:t>
            </a:r>
            <a:r>
              <a:rPr lang="tr-TR" dirty="0"/>
              <a:t> </a:t>
            </a:r>
            <a:r>
              <a:rPr lang="tr-TR" dirty="0" err="1"/>
              <a:t>tuning</a:t>
            </a:r>
            <a:endParaRPr lang="tr-TR" dirty="0"/>
          </a:p>
          <a:p>
            <a:r>
              <a:rPr lang="tr-TR" dirty="0"/>
              <a:t>Full </a:t>
            </a:r>
            <a:r>
              <a:rPr lang="tr-TR" dirty="0" err="1"/>
              <a:t>stack</a:t>
            </a:r>
            <a:r>
              <a:rPr lang="tr-TR" dirty="0"/>
              <a:t> </a:t>
            </a:r>
            <a:r>
              <a:rPr lang="tr-TR" dirty="0" err="1"/>
              <a:t>application</a:t>
            </a:r>
            <a:endParaRPr lang="tr-TR" dirty="0"/>
          </a:p>
          <a:p>
            <a:r>
              <a:rPr lang="tr-TR" dirty="0" err="1"/>
              <a:t>Thumbnail</a:t>
            </a:r>
            <a:r>
              <a:rPr lang="tr-TR" dirty="0"/>
              <a:t> </a:t>
            </a:r>
            <a:r>
              <a:rPr lang="tr-TR" dirty="0" err="1"/>
              <a:t>cover</a:t>
            </a:r>
            <a:r>
              <a:rPr lang="tr-TR" dirty="0"/>
              <a:t> </a:t>
            </a:r>
            <a:r>
              <a:rPr lang="tr-TR" dirty="0" err="1"/>
              <a:t>picture</a:t>
            </a:r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388D5BB9-EFA4-DABC-277E-8C6FB7828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61842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DEE073D-F704-D2B9-4754-2F3B38CE2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5883C70-CD4F-F642-4E98-F6D6B64D9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46"/>
            <a:ext cx="12192000" cy="6837707"/>
          </a:xfrm>
          <a:prstGeom prst="rect">
            <a:avLst/>
          </a:prstGeom>
        </p:spPr>
      </p:pic>
      <p:pic>
        <p:nvPicPr>
          <p:cNvPr id="9" name="İçerik Yer Tutucusu 8" descr="grafik, daire, siyah beyaz, grafik tasarım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168E16DF-5BA2-504C-5A30-A8285D8A7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8227" y="4942853"/>
            <a:ext cx="1905000" cy="1905000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C770F02-5213-6244-7673-44D9971D3D15}"/>
              </a:ext>
            </a:extLst>
          </p:cNvPr>
          <p:cNvSpPr txBox="1">
            <a:spLocks/>
          </p:cNvSpPr>
          <p:nvPr/>
        </p:nvSpPr>
        <p:spPr>
          <a:xfrm>
            <a:off x="4038600" y="1939159"/>
            <a:ext cx="7644627" cy="27510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Thank you for listening</a:t>
            </a:r>
            <a:r>
              <a:rPr lang="tr-TR" sz="4800" dirty="0"/>
              <a:t>!</a:t>
            </a:r>
            <a:r>
              <a:rPr lang="en-US" sz="4800" dirty="0"/>
              <a:t> </a:t>
            </a:r>
            <a:br>
              <a:rPr lang="en-US" sz="4800" dirty="0"/>
            </a:b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06702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B637C065-53C2-A486-57D6-B7715775C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13</a:t>
            </a:fld>
            <a:endParaRPr lang="tr-TR"/>
          </a:p>
        </p:txBody>
      </p:sp>
      <p:pic>
        <p:nvPicPr>
          <p:cNvPr id="16" name="İçerik Yer Tutucusu 15" descr="metin, ekran görüntüsü, yazı tip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C7504FDF-84DC-8D42-090E-84A6077883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601" y="-35070"/>
            <a:ext cx="6374798" cy="6928140"/>
          </a:xfrm>
        </p:spPr>
      </p:pic>
    </p:spTree>
    <p:extLst>
      <p:ext uri="{BB962C8B-B14F-4D97-AF65-F5344CB8AC3E}">
        <p14:creationId xmlns:p14="http://schemas.microsoft.com/office/powerpoint/2010/main" val="4008913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86778C5-D097-C961-C224-6CFA0DC34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Outline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E4BD064-E366-F179-CBB0-0FF89DD03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tr-TR" dirty="0" err="1"/>
              <a:t>Sample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Audioplay</a:t>
            </a:r>
            <a:endParaRPr lang="tr-TR" dirty="0"/>
          </a:p>
          <a:p>
            <a:pPr marL="514350" indent="-514350">
              <a:buFont typeface="+mj-lt"/>
              <a:buAutoNum type="arabicPeriod"/>
            </a:pPr>
            <a:r>
              <a:rPr lang="tr-TR" dirty="0"/>
              <a:t>General </a:t>
            </a:r>
            <a:r>
              <a:rPr lang="tr-TR" dirty="0" err="1"/>
              <a:t>Pipeline</a:t>
            </a:r>
            <a:endParaRPr lang="tr-TR" dirty="0"/>
          </a:p>
          <a:p>
            <a:pPr marL="514350" indent="-514350">
              <a:buFont typeface="+mj-lt"/>
              <a:buAutoNum type="arabicPeriod"/>
            </a:pPr>
            <a:r>
              <a:rPr lang="tr-TR" dirty="0" err="1"/>
              <a:t>Script</a:t>
            </a:r>
            <a:r>
              <a:rPr lang="tr-TR" dirty="0"/>
              <a:t> </a:t>
            </a:r>
            <a:r>
              <a:rPr lang="tr-TR" dirty="0" err="1"/>
              <a:t>Explanation</a:t>
            </a:r>
            <a:endParaRPr lang="tr-TR" dirty="0"/>
          </a:p>
          <a:p>
            <a:pPr marL="514350" indent="-514350">
              <a:buFont typeface="+mj-lt"/>
              <a:buAutoNum type="arabicPeriod"/>
            </a:pPr>
            <a:r>
              <a:rPr lang="tr-TR" dirty="0" err="1"/>
              <a:t>Parser</a:t>
            </a:r>
            <a:endParaRPr lang="tr-TR" dirty="0"/>
          </a:p>
          <a:p>
            <a:pPr marL="514350" indent="-514350">
              <a:buFont typeface="+mj-lt"/>
              <a:buAutoNum type="arabicPeriod"/>
            </a:pPr>
            <a:r>
              <a:rPr lang="tr-TR" dirty="0" err="1"/>
              <a:t>Text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Speech</a:t>
            </a:r>
          </a:p>
          <a:p>
            <a:pPr marL="514350" indent="-514350">
              <a:buFont typeface="+mj-lt"/>
              <a:buAutoNum type="arabicPeriod"/>
            </a:pPr>
            <a:r>
              <a:rPr lang="tr-TR" dirty="0"/>
              <a:t>Model </a:t>
            </a:r>
            <a:r>
              <a:rPr lang="tr-TR" dirty="0" err="1"/>
              <a:t>Selection</a:t>
            </a:r>
            <a:endParaRPr lang="tr-TR" dirty="0"/>
          </a:p>
          <a:p>
            <a:pPr marL="514350" indent="-514350">
              <a:buFont typeface="+mj-lt"/>
              <a:buAutoNum type="arabicPeriod"/>
            </a:pPr>
            <a:r>
              <a:rPr lang="tr-TR" dirty="0" err="1"/>
              <a:t>Challenges</a:t>
            </a:r>
            <a:endParaRPr lang="tr-TR" dirty="0"/>
          </a:p>
          <a:p>
            <a:pPr marL="514350" indent="-514350">
              <a:buFont typeface="+mj-lt"/>
              <a:buAutoNum type="arabicPeriod"/>
            </a:pPr>
            <a:r>
              <a:rPr lang="tr-TR" dirty="0" err="1"/>
              <a:t>Future</a:t>
            </a:r>
            <a:r>
              <a:rPr lang="tr-TR" dirty="0"/>
              <a:t> </a:t>
            </a:r>
            <a:r>
              <a:rPr lang="tr-TR" dirty="0" err="1"/>
              <a:t>Work</a:t>
            </a:r>
            <a:endParaRPr lang="tr-TR" dirty="0"/>
          </a:p>
          <a:p>
            <a:pPr marL="514350" indent="-514350">
              <a:buFont typeface="+mj-lt"/>
              <a:buAutoNum type="arabicPeriod"/>
            </a:pPr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187549B-056D-858E-DCE4-9846D242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37452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0C6EE83-D71A-262C-D771-7240597DF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1. </a:t>
            </a:r>
            <a:r>
              <a:rPr lang="tr-TR" dirty="0" err="1"/>
              <a:t>Sample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Audioplay</a:t>
            </a:r>
            <a:endParaRPr lang="tr-TR" dirty="0"/>
          </a:p>
        </p:txBody>
      </p:sp>
      <p:pic>
        <p:nvPicPr>
          <p:cNvPr id="4" name="combined_dialogue">
            <a:hlinkClick r:id="" action="ppaction://media"/>
            <a:extLst>
              <a:ext uri="{FF2B5EF4-FFF2-40B4-BE49-F238E27FC236}">
                <a16:creationId xmlns:a16="http://schemas.microsoft.com/office/drawing/2014/main" id="{A2B9DB0A-9048-C37B-E5E3-31379273E4B7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027519" y="2154150"/>
            <a:ext cx="487363" cy="487362"/>
          </a:xfr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BFA95A78-FEE8-26FA-045A-BACAE9BDDC73}"/>
              </a:ext>
            </a:extLst>
          </p:cNvPr>
          <p:cNvSpPr txBox="1"/>
          <p:nvPr/>
        </p:nvSpPr>
        <p:spPr>
          <a:xfrm>
            <a:off x="1081857" y="2213165"/>
            <a:ext cx="1334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Elevenlabs</a:t>
            </a:r>
            <a:r>
              <a:rPr lang="tr-TR" dirty="0"/>
              <a:t>: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353BA9DE-76C7-AF9E-D001-ACA9F889A548}"/>
              </a:ext>
            </a:extLst>
          </p:cNvPr>
          <p:cNvSpPr txBox="1"/>
          <p:nvPr/>
        </p:nvSpPr>
        <p:spPr>
          <a:xfrm>
            <a:off x="1424002" y="3688254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OpenAI</a:t>
            </a:r>
            <a:r>
              <a:rPr lang="tr-TR" dirty="0"/>
              <a:t>:</a:t>
            </a:r>
          </a:p>
        </p:txBody>
      </p:sp>
      <p:pic>
        <p:nvPicPr>
          <p:cNvPr id="8" name="openai_output">
            <a:hlinkClick r:id="" action="ppaction://media"/>
            <a:extLst>
              <a:ext uri="{FF2B5EF4-FFF2-40B4-BE49-F238E27FC236}">
                <a16:creationId xmlns:a16="http://schemas.microsoft.com/office/drawing/2014/main" id="{15E60DAB-9E73-85DC-EF2F-318DB718233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027518" y="3629239"/>
            <a:ext cx="487363" cy="487363"/>
          </a:xfrm>
          <a:prstGeom prst="rect">
            <a:avLst/>
          </a:prstGeom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2F833F97-70C2-AB54-984B-3965E498E53A}"/>
              </a:ext>
            </a:extLst>
          </p:cNvPr>
          <p:cNvSpPr txBox="1"/>
          <p:nvPr/>
        </p:nvSpPr>
        <p:spPr>
          <a:xfrm>
            <a:off x="5704201" y="2154150"/>
            <a:ext cx="1578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Amazon </a:t>
            </a:r>
            <a:r>
              <a:rPr lang="tr-TR" dirty="0" err="1"/>
              <a:t>Polly</a:t>
            </a:r>
            <a:r>
              <a:rPr lang="tr-TR" dirty="0"/>
              <a:t>:</a:t>
            </a:r>
          </a:p>
        </p:txBody>
      </p:sp>
      <p:pic>
        <p:nvPicPr>
          <p:cNvPr id="10" name="aws_output">
            <a:hlinkClick r:id="" action="ppaction://media"/>
            <a:extLst>
              <a:ext uri="{FF2B5EF4-FFF2-40B4-BE49-F238E27FC236}">
                <a16:creationId xmlns:a16="http://schemas.microsoft.com/office/drawing/2014/main" id="{CD66A239-6744-4F29-47A0-5CE472950DB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677120" y="2141020"/>
            <a:ext cx="487362" cy="487363"/>
          </a:xfrm>
          <a:prstGeom prst="rect">
            <a:avLst/>
          </a:prstGeom>
        </p:spPr>
      </p:pic>
      <p:sp>
        <p:nvSpPr>
          <p:cNvPr id="11" name="Slayt Numarası Yer Tutucusu 10">
            <a:extLst>
              <a:ext uri="{FF2B5EF4-FFF2-40B4-BE49-F238E27FC236}">
                <a16:creationId xmlns:a16="http://schemas.microsoft.com/office/drawing/2014/main" id="{E249F22B-9F68-EBD5-69D8-8FB718DD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3</a:t>
            </a:fld>
            <a:endParaRPr lang="tr-TR"/>
          </a:p>
        </p:txBody>
      </p:sp>
      <p:pic>
        <p:nvPicPr>
          <p:cNvPr id="12" name="0">
            <a:hlinkClick r:id="" action="ppaction://media"/>
            <a:extLst>
              <a:ext uri="{FF2B5EF4-FFF2-40B4-BE49-F238E27FC236}">
                <a16:creationId xmlns:a16="http://schemas.microsoft.com/office/drawing/2014/main" id="{9F8AF6BD-D1DB-089C-EBE0-2C426DF84F6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677120" y="3629239"/>
            <a:ext cx="487363" cy="487363"/>
          </a:xfrm>
          <a:prstGeom prst="rect">
            <a:avLst/>
          </a:prstGeom>
        </p:spPr>
      </p:pic>
      <p:sp>
        <p:nvSpPr>
          <p:cNvPr id="14" name="Metin kutusu 13">
            <a:extLst>
              <a:ext uri="{FF2B5EF4-FFF2-40B4-BE49-F238E27FC236}">
                <a16:creationId xmlns:a16="http://schemas.microsoft.com/office/drawing/2014/main" id="{2D989BE1-C4BD-217A-0CBA-29069BD71E1E}"/>
              </a:ext>
            </a:extLst>
          </p:cNvPr>
          <p:cNvSpPr txBox="1"/>
          <p:nvPr/>
        </p:nvSpPr>
        <p:spPr>
          <a:xfrm>
            <a:off x="5446823" y="3688254"/>
            <a:ext cx="1835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Meta </a:t>
            </a:r>
            <a:r>
              <a:rPr lang="tr-TR" dirty="0" err="1"/>
              <a:t>Audiocraft</a:t>
            </a:r>
            <a:r>
              <a:rPr lang="tr-TR" dirty="0"/>
              <a:t>:</a:t>
            </a:r>
          </a:p>
        </p:txBody>
      </p:sp>
      <p:pic>
        <p:nvPicPr>
          <p:cNvPr id="15" name="whisper_output">
            <a:hlinkClick r:id="" action="ppaction://media"/>
            <a:extLst>
              <a:ext uri="{FF2B5EF4-FFF2-40B4-BE49-F238E27FC236}">
                <a16:creationId xmlns:a16="http://schemas.microsoft.com/office/drawing/2014/main" id="{E1B598DD-4386-863F-663F-D324B374C84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982200" y="213954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67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8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6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42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14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0C17AF6-6DA4-3053-123B-6B87E9A0E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2. General </a:t>
            </a:r>
            <a:r>
              <a:rPr lang="tr-TR" dirty="0" err="1"/>
              <a:t>Pipeline</a:t>
            </a:r>
            <a:endParaRPr lang="tr-TR" dirty="0"/>
          </a:p>
        </p:txBody>
      </p:sp>
      <p:pic>
        <p:nvPicPr>
          <p:cNvPr id="11" name="Resim 10" descr="metin, ekran görüntüsü, yazı tipi, saat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5C3C3369-9089-FCAD-1ED8-5988A08DB7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9024864" cy="4405312"/>
          </a:xfrm>
          <a:prstGeom prst="rect">
            <a:avLst/>
          </a:prstGeom>
        </p:spPr>
      </p:pic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1D72A996-9F20-27C6-9910-02691F84F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85531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42FE956-33B5-7220-B4C7-D49615B32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3. </a:t>
            </a:r>
            <a:r>
              <a:rPr lang="tr-TR" dirty="0" err="1"/>
              <a:t>Script</a:t>
            </a:r>
            <a:r>
              <a:rPr lang="tr-TR" dirty="0"/>
              <a:t> </a:t>
            </a:r>
            <a:r>
              <a:rPr lang="tr-TR" dirty="0" err="1"/>
              <a:t>Explanation</a:t>
            </a:r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44CF630-B434-5EFA-5EA6-56FFDA52E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5</a:t>
            </a:fld>
            <a:endParaRPr lang="tr-TR"/>
          </a:p>
        </p:txBody>
      </p:sp>
      <p:pic>
        <p:nvPicPr>
          <p:cNvPr id="8" name="Resim 7" descr="metin, ekran görüntüsü, yazı tipi, sayı, numara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5B29799C-41F7-8A91-B3F6-47F19B5D3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9306324" cy="466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826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8" descr="metin, ekran görüntüsü, daire, yazı tip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EC667820-DB0C-A6DE-86FF-07EF0F4459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02" y="455408"/>
            <a:ext cx="11434596" cy="6202823"/>
          </a:xfrm>
          <a:prstGeom prst="rect">
            <a:avLst/>
          </a:prstGeom>
        </p:spPr>
      </p:pic>
      <p:sp>
        <p:nvSpPr>
          <p:cNvPr id="5" name="Başlık 1">
            <a:extLst>
              <a:ext uri="{FF2B5EF4-FFF2-40B4-BE49-F238E27FC236}">
                <a16:creationId xmlns:a16="http://schemas.microsoft.com/office/drawing/2014/main" id="{F50C872C-D157-7CAA-F1B9-E955F7BB34AE}"/>
              </a:ext>
            </a:extLst>
          </p:cNvPr>
          <p:cNvSpPr txBox="1">
            <a:spLocks/>
          </p:cNvSpPr>
          <p:nvPr/>
        </p:nvSpPr>
        <p:spPr>
          <a:xfrm>
            <a:off x="990600" y="2520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dirty="0"/>
              <a:t>4. </a:t>
            </a:r>
            <a:r>
              <a:rPr lang="tr-TR" dirty="0" err="1"/>
              <a:t>Parser</a:t>
            </a:r>
            <a:endParaRPr lang="tr-TR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8B2D56B-EA05-F3F2-5999-DA8C3E8A3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13159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şlık 1">
            <a:extLst>
              <a:ext uri="{FF2B5EF4-FFF2-40B4-BE49-F238E27FC236}">
                <a16:creationId xmlns:a16="http://schemas.microsoft.com/office/drawing/2014/main" id="{4953A9AD-0F19-7761-6DF2-F3E3A9E43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0217"/>
          </a:xfrm>
        </p:spPr>
        <p:txBody>
          <a:bodyPr/>
          <a:lstStyle/>
          <a:p>
            <a:r>
              <a:rPr lang="tr-TR" dirty="0" err="1"/>
              <a:t>Example</a:t>
            </a:r>
            <a:r>
              <a:rPr lang="tr-TR" dirty="0"/>
              <a:t> JSON </a:t>
            </a:r>
            <a:r>
              <a:rPr lang="tr-TR" dirty="0" err="1"/>
              <a:t>Output</a:t>
            </a:r>
            <a:endParaRPr lang="tr-TR" dirty="0"/>
          </a:p>
        </p:txBody>
      </p:sp>
      <p:pic>
        <p:nvPicPr>
          <p:cNvPr id="18" name="İçerik Yer Tutucusu 17" descr="metin, ekran görüntüsü, yazı tip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CCA6F9C6-08D5-51B4-2DEB-728E49DBBD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621" y="1294504"/>
            <a:ext cx="9558758" cy="5563496"/>
          </a:xfrm>
        </p:spPr>
      </p:pic>
      <p:sp>
        <p:nvSpPr>
          <p:cNvPr id="2" name="Slayt Numarası Yer Tutucusu 1">
            <a:extLst>
              <a:ext uri="{FF2B5EF4-FFF2-40B4-BE49-F238E27FC236}">
                <a16:creationId xmlns:a16="http://schemas.microsoft.com/office/drawing/2014/main" id="{6B327F7D-4682-4677-2FA0-B6870609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68005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A45B88F-3DF2-0229-7B0D-0CCDE4642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5. </a:t>
            </a:r>
            <a:r>
              <a:rPr lang="tr-TR" dirty="0" err="1"/>
              <a:t>Text-to-speech</a:t>
            </a:r>
            <a:endParaRPr lang="tr-TR" dirty="0"/>
          </a:p>
        </p:txBody>
      </p:sp>
      <p:pic>
        <p:nvPicPr>
          <p:cNvPr id="5" name="İçerik Yer Tutucusu 4" descr="metin, ekran görüntüsü, yazı tipi, diyagram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4AADEBEE-D03A-3C30-BB6D-BCC9CAF61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08908"/>
            <a:ext cx="9819872" cy="5649092"/>
          </a:xfrm>
        </p:spPr>
      </p:pic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1DE7040-D4D4-84D6-EF1B-C55936126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48307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AD4387D-7766-CE42-3B66-E1BF7EB13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6. Model </a:t>
            </a:r>
            <a:r>
              <a:rPr lang="tr-TR" dirty="0" err="1"/>
              <a:t>Selection</a:t>
            </a:r>
            <a:endParaRPr lang="tr-TR" dirty="0"/>
          </a:p>
        </p:txBody>
      </p:sp>
      <p:pic>
        <p:nvPicPr>
          <p:cNvPr id="1026" name="Picture 2" descr="ElevenLabs (Tutorial): Alles was du darüber wissen musst">
            <a:extLst>
              <a:ext uri="{FF2B5EF4-FFF2-40B4-BE49-F238E27FC236}">
                <a16:creationId xmlns:a16="http://schemas.microsoft.com/office/drawing/2014/main" id="{0CC617B4-8D94-9C2A-BE08-4B477A66D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540045" cy="2553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TSOpenAI - How To Use Unlimited Free Text To Speech">
            <a:extLst>
              <a:ext uri="{FF2B5EF4-FFF2-40B4-BE49-F238E27FC236}">
                <a16:creationId xmlns:a16="http://schemas.microsoft.com/office/drawing/2014/main" id="{5A7491F9-A075-C11B-2242-A10BFDE2E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422" y="1657889"/>
            <a:ext cx="35052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24D513D-0830-638D-AB34-83268A8E7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839" y="4572000"/>
            <a:ext cx="1680766" cy="1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ome">
            <a:extLst>
              <a:ext uri="{FF2B5EF4-FFF2-40B4-BE49-F238E27FC236}">
                <a16:creationId xmlns:a16="http://schemas.microsoft.com/office/drawing/2014/main" id="{F9D25B8E-3473-6B0E-750D-C98AE3A8C5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8677" y="4406163"/>
            <a:ext cx="3974690" cy="208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AE637EF5-020A-7B1F-85E4-143F3769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2A094-5822-49D3-B4E1-485C0AE3D640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49764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</TotalTime>
  <Words>305</Words>
  <Application>Microsoft Office PowerPoint</Application>
  <PresentationFormat>Geniş ekran</PresentationFormat>
  <Paragraphs>62</Paragraphs>
  <Slides>13</Slides>
  <Notes>4</Notes>
  <HiddenSlides>0</HiddenSlides>
  <MMClips>5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Teması</vt:lpstr>
      <vt:lpstr>Demo Hörbuch</vt:lpstr>
      <vt:lpstr>Outline</vt:lpstr>
      <vt:lpstr>1. Sample of the Audioplay</vt:lpstr>
      <vt:lpstr>2. General Pipeline</vt:lpstr>
      <vt:lpstr>3. Script Explanation</vt:lpstr>
      <vt:lpstr>PowerPoint Sunusu</vt:lpstr>
      <vt:lpstr>Example JSON Output</vt:lpstr>
      <vt:lpstr>5. Text-to-speech</vt:lpstr>
      <vt:lpstr>6. Model Selection</vt:lpstr>
      <vt:lpstr>7. Challenges</vt:lpstr>
      <vt:lpstr>8. Future Work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Cem Gülec</dc:creator>
  <cp:lastModifiedBy>Cem Gülec</cp:lastModifiedBy>
  <cp:revision>39</cp:revision>
  <dcterms:created xsi:type="dcterms:W3CDTF">2025-02-23T17:04:07Z</dcterms:created>
  <dcterms:modified xsi:type="dcterms:W3CDTF">2025-02-24T15:39:51Z</dcterms:modified>
</cp:coreProperties>
</file>

<file path=docProps/thumbnail.jpeg>
</file>